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477" r:id="rId2"/>
    <p:sldId id="499" r:id="rId3"/>
    <p:sldId id="527" r:id="rId4"/>
    <p:sldId id="531" r:id="rId5"/>
    <p:sldId id="533" r:id="rId6"/>
    <p:sldId id="524" r:id="rId7"/>
    <p:sldId id="530" r:id="rId8"/>
    <p:sldId id="525" r:id="rId9"/>
    <p:sldId id="528" r:id="rId10"/>
    <p:sldId id="526" r:id="rId11"/>
    <p:sldId id="529" r:id="rId12"/>
    <p:sldId id="519" r:id="rId13"/>
    <p:sldId id="53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26C6"/>
    <a:srgbClr val="F8766D"/>
    <a:srgbClr val="06BFC4"/>
    <a:srgbClr val="629CFF"/>
    <a:srgbClr val="03BB38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3"/>
    <p:restoredTop sz="88830" autoAdjust="0"/>
  </p:normalViewPr>
  <p:slideViewPr>
    <p:cSldViewPr snapToGrid="0" showGuides="1">
      <p:cViewPr varScale="1">
        <p:scale>
          <a:sx n="148" d="100"/>
          <a:sy n="148" d="100"/>
        </p:scale>
        <p:origin x="116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Clonotypes here for both heatmaps ordered by counts normalized by clonotype depth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Naive TRB hydrophobicity 70, 90%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TCM TRB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hycrophobicity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70%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TCM TRB CDR3 length 70%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TEM TRA hydrophobicity 30%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24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643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40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27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34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There’s only 1 patient in myocarditis dataset that had colitis and had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scRNAseq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data… not worth looking into anything with n = 1 I don’t think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normalized by clonotype depth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Proliferating: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TEM: 0.004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CD8 Naive: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CD8 TCM: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MAITs: 0.004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values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downsampled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Proliferating: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TEM: 0.004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CD8 Naive: 0.02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CD8 TCM: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MAITs: 0.004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768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There’s only 1 patient in myocarditis dataset that had colitis and had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scRNAseq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data… not worth looking into anything with n = 1 I don’t think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normalized by clonotype depth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Proliferating: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TEM: 0.004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CD8 Naive: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CD8 TCM: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MAITs: 0.004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values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downsampled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Proliferating: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CD4 TEM: 0.004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CD8 Naive: 0.02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CD8 TCM: 0.01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MAITs: 0.004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12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My impression is that their cell typing was ~manual based on marker expression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09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Linkages mostly intra-ICI colitis because this cell type more abundant in that group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322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Linkages mostly intra-ICI colitis because this cell type more abundant in that group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029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effectLst/>
              </a:rPr>
              <a:t>don’t want to group by patient instead for step 5 because then double counting CDR3s?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5804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Myo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# CD4 T: 0.00062 (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Colitis # CD4 T: 2e-6 (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Ask Peter if this is what he envisioned for me doing for this data? Offer to perform on his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00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Weekly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1 18 </a:t>
            </a:r>
            <a:r>
              <a:rPr lang="en-US" dirty="0"/>
              <a:t>2024</a:t>
            </a:r>
          </a:p>
          <a:p>
            <a:r>
              <a:rPr lang="en-US" dirty="0"/>
              <a:t>Ty Bottorff</a:t>
            </a:r>
          </a:p>
        </p:txBody>
      </p:sp>
    </p:spTree>
    <p:extLst>
      <p:ext uri="{BB962C8B-B14F-4D97-AF65-F5344CB8AC3E}">
        <p14:creationId xmlns:p14="http://schemas.microsoft.com/office/powerpoint/2010/main" val="274084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Given ability of rare clonotypes to drive disease, also investigated non-cumulative clonotype heatmaps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3333FF-7FC9-625A-54C7-3DD46FA3DB3B}"/>
              </a:ext>
            </a:extLst>
          </p:cNvPr>
          <p:cNvSpPr txBox="1"/>
          <p:nvPr/>
        </p:nvSpPr>
        <p:spPr>
          <a:xfrm>
            <a:off x="1859280" y="2130764"/>
            <a:ext cx="229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Myocarditis dataset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F2BFEF-1D4C-376D-81A2-CB5173EBC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7028"/>
            <a:ext cx="5842000" cy="35994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D92938-1A29-78AE-C397-7E0423532E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784" y="2487028"/>
            <a:ext cx="5908067" cy="35994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10C4CE-FDD1-7463-29A8-65E4EEB1F3A1}"/>
              </a:ext>
            </a:extLst>
          </p:cNvPr>
          <p:cNvSpPr txBox="1"/>
          <p:nvPr/>
        </p:nvSpPr>
        <p:spPr>
          <a:xfrm>
            <a:off x="8008812" y="2141633"/>
            <a:ext cx="229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Colitis dataset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0760CA-5905-4A68-CF53-F8EBDDAFBE9D}"/>
              </a:ext>
            </a:extLst>
          </p:cNvPr>
          <p:cNvSpPr txBox="1"/>
          <p:nvPr/>
        </p:nvSpPr>
        <p:spPr>
          <a:xfrm>
            <a:off x="71120" y="5921012"/>
            <a:ext cx="408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 </a:t>
            </a:r>
            <a:r>
              <a:rPr lang="en-US" dirty="0"/>
              <a:t>Increasing clonotype abundance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3B00FC-695D-3221-7B14-555153168B0C}"/>
              </a:ext>
            </a:extLst>
          </p:cNvPr>
          <p:cNvSpPr txBox="1"/>
          <p:nvPr/>
        </p:nvSpPr>
        <p:spPr>
          <a:xfrm>
            <a:off x="5900420" y="5921012"/>
            <a:ext cx="408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 </a:t>
            </a:r>
            <a:r>
              <a:rPr lang="en-US" dirty="0"/>
              <a:t>Increasing clonotype abundance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0E4D3C-4090-8D69-3A83-214DA12C797C}"/>
              </a:ext>
            </a:extLst>
          </p:cNvPr>
          <p:cNvSpPr txBox="1"/>
          <p:nvPr/>
        </p:nvSpPr>
        <p:spPr>
          <a:xfrm>
            <a:off x="3709383" y="6431875"/>
            <a:ext cx="7382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**,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sz="1800" b="0" i="0" u="none" strike="noStrike" dirty="0">
              <a:solidFill>
                <a:srgbClr val="212121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F7789C-5491-5D20-09B0-40D3246AA775}"/>
              </a:ext>
            </a:extLst>
          </p:cNvPr>
          <p:cNvSpPr txBox="1"/>
          <p:nvPr/>
        </p:nvSpPr>
        <p:spPr>
          <a:xfrm>
            <a:off x="9456494" y="2500096"/>
            <a:ext cx="3433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adj</a:t>
            </a:r>
          </a:p>
        </p:txBody>
      </p:sp>
    </p:spTree>
    <p:extLst>
      <p:ext uri="{BB962C8B-B14F-4D97-AF65-F5344CB8AC3E}">
        <p14:creationId xmlns:p14="http://schemas.microsoft.com/office/powerpoint/2010/main" val="1005077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24440" cy="487853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Cell type abundance differences in colitis dataset do not seem to be driven by single/few patients but do not compare well to their results</a:t>
            </a:r>
          </a:p>
          <a:p>
            <a:r>
              <a:rPr lang="en-US" dirty="0"/>
              <a:t>In colitis dataset, junctions of…</a:t>
            </a:r>
          </a:p>
          <a:p>
            <a:pPr lvl="1"/>
            <a:r>
              <a:rPr lang="en-US" dirty="0"/>
              <a:t>CD4 proliferating cells mostly shared with CD4 TCM, CD8 TEM, CD8 Naïve cells</a:t>
            </a:r>
          </a:p>
          <a:p>
            <a:pPr lvl="1"/>
            <a:r>
              <a:rPr lang="en-US" dirty="0"/>
              <a:t>CD8 naive cells mostly shared with CD8 TEMs, themselves, CD8 proliferating cells</a:t>
            </a:r>
          </a:p>
          <a:p>
            <a:r>
              <a:rPr lang="en-US" dirty="0"/>
              <a:t>2 datasets have opposite conclusions for CD4 T convergence differences by 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  <a:p>
            <a:r>
              <a:rPr lang="en-US" dirty="0"/>
              <a:t>No difference in convergence/publicity between </a:t>
            </a:r>
            <a:r>
              <a:rPr lang="en-US" dirty="0" err="1"/>
              <a:t>irAE</a:t>
            </a:r>
            <a:r>
              <a:rPr lang="en-US" dirty="0"/>
              <a:t> groups for cell types more abundant in colitis </a:t>
            </a:r>
            <a:r>
              <a:rPr lang="en-US" dirty="0" err="1"/>
              <a:t>irAE</a:t>
            </a:r>
            <a:r>
              <a:rPr lang="en-US" dirty="0"/>
              <a:t> tissue (data not shown)</a:t>
            </a:r>
          </a:p>
          <a:p>
            <a:r>
              <a:rPr lang="en-US" dirty="0"/>
              <a:t>In myocarditis dataset, uncover some feature differences between </a:t>
            </a:r>
            <a:r>
              <a:rPr lang="en-US" dirty="0" err="1"/>
              <a:t>irAE</a:t>
            </a:r>
            <a:r>
              <a:rPr lang="en-US" dirty="0"/>
              <a:t> groups (caveat: only in myocarditis dataset and not recapitulated in </a:t>
            </a:r>
            <a:r>
              <a:rPr lang="en-US" dirty="0" err="1"/>
              <a:t>downsampled</a:t>
            </a:r>
            <a:r>
              <a:rPr lang="en-US" dirty="0"/>
              <a:t> method, so perhaps driven by single/few patients)</a:t>
            </a:r>
          </a:p>
          <a:p>
            <a:pPr lvl="1"/>
            <a:r>
              <a:rPr lang="en-US" dirty="0"/>
              <a:t>rare CD4 Naïve cells’ TRB hydrophobicity</a:t>
            </a:r>
          </a:p>
          <a:p>
            <a:pPr lvl="1"/>
            <a:r>
              <a:rPr lang="en-US" dirty="0"/>
              <a:t>rare CD4 TCMs’ TRB hydrophobicity: 70%</a:t>
            </a:r>
          </a:p>
          <a:p>
            <a:pPr lvl="1"/>
            <a:r>
              <a:rPr lang="en-US" dirty="0"/>
              <a:t>rare CD4 TCMs’ TRB CDR3 length: 70%</a:t>
            </a:r>
          </a:p>
          <a:p>
            <a:pPr lvl="1"/>
            <a:r>
              <a:rPr lang="en-US" dirty="0"/>
              <a:t>highly expanded CD4 TEMs’ TRA hydrophobicity: 30%</a:t>
            </a:r>
          </a:p>
        </p:txBody>
      </p:sp>
    </p:spTree>
    <p:extLst>
      <p:ext uri="{BB962C8B-B14F-4D97-AF65-F5344CB8AC3E}">
        <p14:creationId xmlns:p14="http://schemas.microsoft.com/office/powerpoint/2010/main" val="3586049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356108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215880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Reconsider how I assign cell types? Interested in cell types Seurat reference mapping hasn’t generated for me</a:t>
            </a:r>
          </a:p>
          <a:p>
            <a:pPr lvl="1"/>
            <a:r>
              <a:rPr lang="en-US" dirty="0" err="1"/>
              <a:t>Trm</a:t>
            </a:r>
            <a:r>
              <a:rPr lang="en-US" dirty="0"/>
              <a:t> (perhaps because reference is PBMCs?)</a:t>
            </a:r>
          </a:p>
          <a:p>
            <a:pPr lvl="1"/>
            <a:r>
              <a:rPr lang="en-US" dirty="0" err="1"/>
              <a:t>Temra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Exclude </a:t>
            </a:r>
            <a:r>
              <a:rPr lang="en-US" dirty="0" err="1"/>
              <a:t>intrapatient</a:t>
            </a:r>
            <a:r>
              <a:rPr lang="en-US" dirty="0"/>
              <a:t> convergence from convergence histograms</a:t>
            </a:r>
          </a:p>
          <a:p>
            <a:pPr lvl="1"/>
            <a:r>
              <a:rPr lang="en-US" dirty="0"/>
              <a:t>Not sure yet exactly how to do this (i.e. each patient can only contribute 1 to total CDR3 NTs / CDR3 AA count?)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Draft SI slides before next weekly meeting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Recapitulate Erin’s figures (</a:t>
            </a:r>
            <a:r>
              <a:rPr lang="en-US" dirty="0" err="1"/>
              <a:t>ATACseq</a:t>
            </a:r>
            <a:r>
              <a:rPr lang="en-US" dirty="0"/>
              <a:t> analysis)</a:t>
            </a:r>
          </a:p>
        </p:txBody>
      </p:sp>
    </p:spTree>
    <p:extLst>
      <p:ext uri="{BB962C8B-B14F-4D97-AF65-F5344CB8AC3E}">
        <p14:creationId xmlns:p14="http://schemas.microsoft.com/office/powerpoint/2010/main" val="1759230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Myocarditis paper cell abundance conclusions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16496E-EC54-59E0-6AE2-2085A811762A}"/>
              </a:ext>
            </a:extLst>
          </p:cNvPr>
          <p:cNvSpPr txBox="1"/>
          <p:nvPr/>
        </p:nvSpPr>
        <p:spPr>
          <a:xfrm>
            <a:off x="766026" y="3105834"/>
            <a:ext cx="6497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Temra</a:t>
            </a:r>
            <a:r>
              <a:rPr lang="en-US" dirty="0"/>
              <a:t> CD8</a:t>
            </a:r>
            <a:r>
              <a:rPr lang="en-US" baseline="30000" dirty="0"/>
              <a:t>+</a:t>
            </a:r>
            <a:r>
              <a:rPr lang="en-US" dirty="0"/>
              <a:t> cells higher in myocarditis </a:t>
            </a:r>
            <a:r>
              <a:rPr lang="en-US" dirty="0" err="1"/>
              <a:t>irAE</a:t>
            </a:r>
            <a:r>
              <a:rPr lang="en-US" dirty="0"/>
              <a:t> group vs. non-myocarditis </a:t>
            </a:r>
            <a:r>
              <a:rPr lang="en-US" dirty="0" err="1"/>
              <a:t>irAE</a:t>
            </a:r>
            <a:r>
              <a:rPr lang="en-US" dirty="0"/>
              <a:t> and control (</a:t>
            </a:r>
            <a:r>
              <a:rPr lang="en-US" dirty="0" err="1"/>
              <a:t>CyTOF</a:t>
            </a:r>
            <a:r>
              <a:rPr lang="en-US" dirty="0"/>
              <a:t> data)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1B2CB8B-7404-8C20-7B5D-AED8940B1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5191" y="2288764"/>
            <a:ext cx="2324100" cy="37719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568A394-8AA8-1C21-CF70-90A2A6C94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1024" y="1827098"/>
            <a:ext cx="3037500" cy="92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8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612120" cy="4623402"/>
          </a:xfrm>
        </p:spPr>
        <p:txBody>
          <a:bodyPr>
            <a:normAutofit/>
          </a:bodyPr>
          <a:lstStyle/>
          <a:p>
            <a:r>
              <a:rPr lang="en-US" dirty="0"/>
              <a:t>Patient bias plots for colitis dataset cell type abundance differences by 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  <a:p>
            <a:r>
              <a:rPr lang="en-US" dirty="0"/>
              <a:t>Airline plots for cell types more abundant in colitis </a:t>
            </a:r>
            <a:r>
              <a:rPr lang="en-US" dirty="0" err="1"/>
              <a:t>irAE</a:t>
            </a:r>
            <a:r>
              <a:rPr lang="en-US" dirty="0"/>
              <a:t> tissue</a:t>
            </a:r>
          </a:p>
          <a:p>
            <a:r>
              <a:rPr lang="en-US" dirty="0"/>
              <a:t>Convergence histograms</a:t>
            </a:r>
          </a:p>
          <a:p>
            <a:r>
              <a:rPr lang="en-US" dirty="0"/>
              <a:t>Non-cumulative feature heatmaps</a:t>
            </a:r>
          </a:p>
        </p:txBody>
      </p:sp>
    </p:spTree>
    <p:extLst>
      <p:ext uri="{BB962C8B-B14F-4D97-AF65-F5344CB8AC3E}">
        <p14:creationId xmlns:p14="http://schemas.microsoft.com/office/powerpoint/2010/main" val="1864830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Review of cell type abundance differences in colitis dataset before showing patient bias 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BC99B1-58F4-29CD-F7E8-6252674EA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36" y="2612746"/>
            <a:ext cx="6145884" cy="36515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1196DF-B7BA-7769-5CEF-E6CC6C83F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028" y="2612745"/>
            <a:ext cx="5816971" cy="36515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79F913-95A5-09FB-0212-C164DAE9747F}"/>
              </a:ext>
            </a:extLst>
          </p:cNvPr>
          <p:cNvSpPr txBox="1"/>
          <p:nvPr/>
        </p:nvSpPr>
        <p:spPr>
          <a:xfrm>
            <a:off x="1361440" y="2243413"/>
            <a:ext cx="3134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by clonotype depth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4CEC-3F57-B663-1C38-8C98BA5A305C}"/>
              </a:ext>
            </a:extLst>
          </p:cNvPr>
          <p:cNvSpPr txBox="1"/>
          <p:nvPr/>
        </p:nvSpPr>
        <p:spPr>
          <a:xfrm>
            <a:off x="8417136" y="2255198"/>
            <a:ext cx="1531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Downsampled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9EED4E-20BE-9C7F-1D6C-1627A78B10B5}"/>
              </a:ext>
            </a:extLst>
          </p:cNvPr>
          <p:cNvSpPr txBox="1"/>
          <p:nvPr/>
        </p:nvSpPr>
        <p:spPr>
          <a:xfrm>
            <a:off x="3579987" y="6483294"/>
            <a:ext cx="7382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Wilcox rank sum test: **;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&lt;1e-2, *;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sz="1800" b="0" i="0" u="none" strike="noStrike" dirty="0">
              <a:solidFill>
                <a:srgbClr val="212121"/>
              </a:solidFill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AEB70D-DAB0-9F17-2E35-1A709035245F}"/>
              </a:ext>
            </a:extLst>
          </p:cNvPr>
          <p:cNvSpPr txBox="1"/>
          <p:nvPr/>
        </p:nvSpPr>
        <p:spPr>
          <a:xfrm>
            <a:off x="1158240" y="305072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5BEEA5-8DD3-324B-06B7-A957BC4778A8}"/>
              </a:ext>
            </a:extLst>
          </p:cNvPr>
          <p:cNvSpPr txBox="1"/>
          <p:nvPr/>
        </p:nvSpPr>
        <p:spPr>
          <a:xfrm>
            <a:off x="1970848" y="3050722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D5F88F-1AA5-E1B9-8264-C1498D086CF7}"/>
              </a:ext>
            </a:extLst>
          </p:cNvPr>
          <p:cNvSpPr txBox="1"/>
          <p:nvPr/>
        </p:nvSpPr>
        <p:spPr>
          <a:xfrm>
            <a:off x="3482521" y="305625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5AE900-F996-D7D2-B4B2-4B302AA23E2F}"/>
              </a:ext>
            </a:extLst>
          </p:cNvPr>
          <p:cNvSpPr txBox="1"/>
          <p:nvPr/>
        </p:nvSpPr>
        <p:spPr>
          <a:xfrm>
            <a:off x="2729034" y="305072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5BBD0A-C097-DC0E-6C83-8E11FF107309}"/>
              </a:ext>
            </a:extLst>
          </p:cNvPr>
          <p:cNvSpPr txBox="1"/>
          <p:nvPr/>
        </p:nvSpPr>
        <p:spPr>
          <a:xfrm>
            <a:off x="4200267" y="305966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A5B34-F71A-52DA-89A1-7B8614430D9B}"/>
              </a:ext>
            </a:extLst>
          </p:cNvPr>
          <p:cNvSpPr txBox="1"/>
          <p:nvPr/>
        </p:nvSpPr>
        <p:spPr>
          <a:xfrm>
            <a:off x="7397373" y="305072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BB7EA8-4540-5212-507E-16A8EE258450}"/>
              </a:ext>
            </a:extLst>
          </p:cNvPr>
          <p:cNvSpPr txBox="1"/>
          <p:nvPr/>
        </p:nvSpPr>
        <p:spPr>
          <a:xfrm>
            <a:off x="8209981" y="3050722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8D9E2F-FF6E-9C5A-6642-772605C8F15D}"/>
              </a:ext>
            </a:extLst>
          </p:cNvPr>
          <p:cNvSpPr txBox="1"/>
          <p:nvPr/>
        </p:nvSpPr>
        <p:spPr>
          <a:xfrm>
            <a:off x="9721654" y="305625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9AC5D0-156F-A8A5-94EC-0C3BCEC7B25E}"/>
              </a:ext>
            </a:extLst>
          </p:cNvPr>
          <p:cNvSpPr txBox="1"/>
          <p:nvPr/>
        </p:nvSpPr>
        <p:spPr>
          <a:xfrm>
            <a:off x="8968167" y="305072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40DC19-805F-DFFF-E0FE-6220B7A56DD7}"/>
              </a:ext>
            </a:extLst>
          </p:cNvPr>
          <p:cNvSpPr txBox="1"/>
          <p:nvPr/>
        </p:nvSpPr>
        <p:spPr>
          <a:xfrm>
            <a:off x="10439400" y="305966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</p:spTree>
    <p:extLst>
      <p:ext uri="{BB962C8B-B14F-4D97-AF65-F5344CB8AC3E}">
        <p14:creationId xmlns:p14="http://schemas.microsoft.com/office/powerpoint/2010/main" val="2217052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Cell type abundance differences in colitis dataset do not seem to be driven by single/few patients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BCEC1BE-5128-4236-045D-CC214AF6E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736" y="2674692"/>
            <a:ext cx="5988068" cy="369825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436DB8F-ACC2-B993-4F90-9AD08899C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89" y="2674692"/>
            <a:ext cx="5920647" cy="36982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D06D21-2B0E-0729-995A-7ED89D56B994}"/>
              </a:ext>
            </a:extLst>
          </p:cNvPr>
          <p:cNvSpPr txBox="1"/>
          <p:nvPr/>
        </p:nvSpPr>
        <p:spPr>
          <a:xfrm>
            <a:off x="1361440" y="2243413"/>
            <a:ext cx="3134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by clonotype depth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C20CA-413A-6D01-81DC-14A357DA661A}"/>
              </a:ext>
            </a:extLst>
          </p:cNvPr>
          <p:cNvSpPr txBox="1"/>
          <p:nvPr/>
        </p:nvSpPr>
        <p:spPr>
          <a:xfrm>
            <a:off x="8417136" y="2255198"/>
            <a:ext cx="1531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Downsampled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Colitis dataset: different cell types obscure conclusion comparisons between my mining and their results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27B5C11-A429-D4B2-290E-000800AE9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2893" y="2147489"/>
            <a:ext cx="5930900" cy="355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C922A8-F734-F220-5370-48826892BB3F}"/>
              </a:ext>
            </a:extLst>
          </p:cNvPr>
          <p:cNvSpPr txBox="1"/>
          <p:nvPr/>
        </p:nvSpPr>
        <p:spPr>
          <a:xfrm>
            <a:off x="6096001" y="5931690"/>
            <a:ext cx="5998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 CD8 TCM/Naïve that I see having opposite abundance trends…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fewer MAITs in </a:t>
            </a:r>
            <a:r>
              <a:rPr lang="en-US" dirty="0" err="1"/>
              <a:t>irAE</a:t>
            </a:r>
            <a:r>
              <a:rPr lang="en-US" dirty="0"/>
              <a:t> group does recapitulate though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8B7407E-922C-5736-635F-1EB9DEA23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35" y="2426539"/>
            <a:ext cx="4457700" cy="2781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98ACE2-D986-6E33-F6EE-671C848BAEEE}"/>
              </a:ext>
            </a:extLst>
          </p:cNvPr>
          <p:cNvSpPr txBox="1"/>
          <p:nvPr/>
        </p:nvSpPr>
        <p:spPr>
          <a:xfrm>
            <a:off x="7427343" y="1751162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CD8s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5F35-2135-75CB-B2FB-216B1DCBBD06}"/>
              </a:ext>
            </a:extLst>
          </p:cNvPr>
          <p:cNvSpPr txBox="1"/>
          <p:nvPr/>
        </p:nvSpPr>
        <p:spPr>
          <a:xfrm>
            <a:off x="2170009" y="1751162"/>
            <a:ext cx="657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427FC-ADB1-8777-65BA-C7221E0945C0}"/>
              </a:ext>
            </a:extLst>
          </p:cNvPr>
          <p:cNvSpPr txBox="1"/>
          <p:nvPr/>
        </p:nvSpPr>
        <p:spPr>
          <a:xfrm>
            <a:off x="33069" y="5931689"/>
            <a:ext cx="5651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Fewer CD4 TCM in colitis </a:t>
            </a:r>
            <a:r>
              <a:rPr lang="en-US" dirty="0" err="1"/>
              <a:t>irAE</a:t>
            </a:r>
            <a:r>
              <a:rPr lang="en-US" dirty="0"/>
              <a:t> group which I didn’t see (I saw fewer CD4 TEM)</a:t>
            </a:r>
          </a:p>
        </p:txBody>
      </p:sp>
    </p:spTree>
    <p:extLst>
      <p:ext uri="{BB962C8B-B14F-4D97-AF65-F5344CB8AC3E}">
        <p14:creationId xmlns:p14="http://schemas.microsoft.com/office/powerpoint/2010/main" val="1120936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colitis dataset, junctions of CD4 proliferating cells mostly shared with CD4 TCM, CD8 TEM, CD8 Naïve cells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0FEE39-311E-91E7-F84A-794454B01274}"/>
              </a:ext>
            </a:extLst>
          </p:cNvPr>
          <p:cNvSpPr txBox="1"/>
          <p:nvPr/>
        </p:nvSpPr>
        <p:spPr>
          <a:xfrm>
            <a:off x="1732802" y="1676514"/>
            <a:ext cx="55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228A4A-E06C-9F92-A27C-74DD381F2C27}"/>
              </a:ext>
            </a:extLst>
          </p:cNvPr>
          <p:cNvSpPr txBox="1"/>
          <p:nvPr/>
        </p:nvSpPr>
        <p:spPr>
          <a:xfrm>
            <a:off x="9523140" y="1676514"/>
            <a:ext cx="55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212FDE-E8CF-45B9-0E3D-5454A3063D90}"/>
              </a:ext>
            </a:extLst>
          </p:cNvPr>
          <p:cNvSpPr txBox="1"/>
          <p:nvPr/>
        </p:nvSpPr>
        <p:spPr>
          <a:xfrm>
            <a:off x="4740143" y="5870255"/>
            <a:ext cx="26098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Chose 1500 random (ICI) linkages</a:t>
            </a:r>
          </a:p>
          <a:p>
            <a:r>
              <a:rPr lang="en-US" sz="1400" dirty="0"/>
              <a:t>to plot (memory limit)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874E9A-CC0E-1F82-EA4A-89A7A1D05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777" y="1852125"/>
            <a:ext cx="2753183" cy="3282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D2649C-F0B1-4B3B-1A05-8C8D579442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988911"/>
            <a:ext cx="4596777" cy="28384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182582-4DA6-9DE5-F668-65D7D3BDCDBB}"/>
              </a:ext>
            </a:extLst>
          </p:cNvPr>
          <p:cNvSpPr txBox="1"/>
          <p:nvPr/>
        </p:nvSpPr>
        <p:spPr>
          <a:xfrm>
            <a:off x="10709222" y="0"/>
            <a:ext cx="14827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 color:</a:t>
            </a:r>
          </a:p>
          <a:p>
            <a:r>
              <a:rPr lang="en-US" dirty="0">
                <a:solidFill>
                  <a:srgbClr val="FF0000"/>
                </a:solidFill>
              </a:rPr>
              <a:t>Colitis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1E26C6"/>
                </a:solidFill>
              </a:rPr>
              <a:t>No colitis </a:t>
            </a:r>
            <a:r>
              <a:rPr lang="en-US" dirty="0" err="1">
                <a:solidFill>
                  <a:srgbClr val="1E26C6"/>
                </a:solidFill>
              </a:rPr>
              <a:t>irAE</a:t>
            </a:r>
            <a:endParaRPr lang="en-US" dirty="0">
              <a:solidFill>
                <a:srgbClr val="1E26C6"/>
              </a:solidFill>
            </a:endParaRPr>
          </a:p>
          <a:p>
            <a:r>
              <a:rPr lang="en-US" dirty="0"/>
              <a:t>Mix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966C178-D7A3-4D3F-8AB7-E7AF836BBE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4669" y="1967027"/>
            <a:ext cx="3431043" cy="286029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F2F40E1-0563-F7D4-B07E-9F71EC8072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01" y="4938713"/>
            <a:ext cx="4384244" cy="16765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26DAD34-52D6-E5B9-4020-22E0E95C40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21092" y="4938713"/>
            <a:ext cx="4629507" cy="174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23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colitis dataset, junctions of CD8 naive cells mostly shared with CD8 TEMs, themselves, CD8 proliferating cells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64B2C6-0909-95E1-8AAF-2FC4431B4CDC}"/>
              </a:ext>
            </a:extLst>
          </p:cNvPr>
          <p:cNvSpPr txBox="1"/>
          <p:nvPr/>
        </p:nvSpPr>
        <p:spPr>
          <a:xfrm>
            <a:off x="1633684" y="1667459"/>
            <a:ext cx="55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BAE360-9A20-9F23-2E54-7B8657494657}"/>
              </a:ext>
            </a:extLst>
          </p:cNvPr>
          <p:cNvSpPr txBox="1"/>
          <p:nvPr/>
        </p:nvSpPr>
        <p:spPr>
          <a:xfrm>
            <a:off x="9587923" y="1667459"/>
            <a:ext cx="55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D45217-1B7A-C0D1-5B75-A46A68F11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777" y="1852125"/>
            <a:ext cx="2753183" cy="32829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BEB16E8-1C2D-B823-C815-A9BD55D14214}"/>
              </a:ext>
            </a:extLst>
          </p:cNvPr>
          <p:cNvSpPr txBox="1"/>
          <p:nvPr/>
        </p:nvSpPr>
        <p:spPr>
          <a:xfrm>
            <a:off x="10709222" y="0"/>
            <a:ext cx="14827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 color:</a:t>
            </a:r>
          </a:p>
          <a:p>
            <a:r>
              <a:rPr lang="en-US" dirty="0">
                <a:solidFill>
                  <a:srgbClr val="FF0000"/>
                </a:solidFill>
              </a:rPr>
              <a:t>Colitis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1E26C6"/>
                </a:solidFill>
              </a:rPr>
              <a:t>No colitis </a:t>
            </a:r>
            <a:r>
              <a:rPr lang="en-US" dirty="0" err="1">
                <a:solidFill>
                  <a:srgbClr val="1E26C6"/>
                </a:solidFill>
              </a:rPr>
              <a:t>irAE</a:t>
            </a:r>
            <a:endParaRPr lang="en-US" dirty="0">
              <a:solidFill>
                <a:srgbClr val="1E26C6"/>
              </a:solidFill>
            </a:endParaRPr>
          </a:p>
          <a:p>
            <a:r>
              <a:rPr lang="en-US" dirty="0"/>
              <a:t>Mix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130E7E-EAFF-6DC1-AC32-2386563AA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76" y="2022875"/>
            <a:ext cx="4399471" cy="276956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EF7BE8C-2900-1B59-B85E-CC663C6E6C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8505" y="1996482"/>
            <a:ext cx="3432701" cy="286503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D67DB6A-6D2E-3538-362A-BEE661805D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909944"/>
            <a:ext cx="4399472" cy="167749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2BAD09E-BFD4-640E-6813-B6FFD4AFCB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42171" y="4938713"/>
            <a:ext cx="4549829" cy="173388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911D9EB-458D-0C24-EC5C-9F4190D7D172}"/>
              </a:ext>
            </a:extLst>
          </p:cNvPr>
          <p:cNvSpPr txBox="1"/>
          <p:nvPr/>
        </p:nvSpPr>
        <p:spPr>
          <a:xfrm>
            <a:off x="4740143" y="5870255"/>
            <a:ext cx="26098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Chose 1500 random (ICI) linkages</a:t>
            </a:r>
          </a:p>
          <a:p>
            <a:r>
              <a:rPr lang="en-US" sz="1400" dirty="0"/>
              <a:t>to plot (memory limit)</a:t>
            </a:r>
          </a:p>
        </p:txBody>
      </p:sp>
    </p:spTree>
    <p:extLst>
      <p:ext uri="{BB962C8B-B14F-4D97-AF65-F5344CB8AC3E}">
        <p14:creationId xmlns:p14="http://schemas.microsoft.com/office/powerpoint/2010/main" val="3674118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Convergence methods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677852-45F5-FF44-A1F6-968E91099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90"/>
            <a:ext cx="10124440" cy="4593654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Colitis dataset: filter out no ICI group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Group by cdr3 AA sequence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Count </a:t>
            </a:r>
            <a:r>
              <a:rPr lang="en-US" dirty="0" err="1">
                <a:effectLst/>
              </a:rPr>
              <a:t>n_distinct</a:t>
            </a:r>
            <a:r>
              <a:rPr lang="en-US" dirty="0">
                <a:effectLst/>
              </a:rPr>
              <a:t> cdr3 NT seqs per CDR3 AA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Ungroup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Group by CDR3 AA and </a:t>
            </a:r>
            <a:r>
              <a:rPr lang="en-US" dirty="0" err="1">
                <a:effectLst/>
              </a:rPr>
              <a:t>irAE</a:t>
            </a:r>
            <a:r>
              <a:rPr lang="en-US" dirty="0">
                <a:effectLst/>
              </a:rPr>
              <a:t> group (to deal with cases where CDR3 in both groups)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Slice(1)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Perform </a:t>
            </a:r>
            <a:r>
              <a:rPr lang="en-US" dirty="0" err="1">
                <a:effectLst/>
              </a:rPr>
              <a:t>wilcox</a:t>
            </a:r>
            <a:r>
              <a:rPr lang="en-US" dirty="0">
                <a:effectLst/>
              </a:rPr>
              <a:t> test on distributions of CDR3 NT seqs/CDR3 AA for 2 </a:t>
            </a:r>
            <a:r>
              <a:rPr lang="en-US" dirty="0" err="1">
                <a:effectLst/>
              </a:rPr>
              <a:t>irAE</a:t>
            </a:r>
            <a:r>
              <a:rPr lang="en-US" dirty="0">
                <a:effectLst/>
              </a:rPr>
              <a:t> groups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To plot, normalize each </a:t>
            </a:r>
            <a:r>
              <a:rPr lang="en-US" dirty="0" err="1">
                <a:effectLst/>
              </a:rPr>
              <a:t>irAE</a:t>
            </a:r>
            <a:r>
              <a:rPr lang="en-US" dirty="0">
                <a:effectLst/>
              </a:rPr>
              <a:t> group by sum of counts, transform y-axis</a:t>
            </a:r>
          </a:p>
        </p:txBody>
      </p:sp>
    </p:spTree>
    <p:extLst>
      <p:ext uri="{BB962C8B-B14F-4D97-AF65-F5344CB8AC3E}">
        <p14:creationId xmlns:p14="http://schemas.microsoft.com/office/powerpoint/2010/main" val="41798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440C027-6AFD-CEF3-FF75-DE60D1614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043" y="2400547"/>
            <a:ext cx="5704936" cy="35175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340B0E-E84E-5A3C-0B0A-7F8D7FCF5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22" y="2402840"/>
            <a:ext cx="5632618" cy="35152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Convergence higher in no </a:t>
            </a:r>
            <a:r>
              <a:rPr lang="en-US" dirty="0" err="1"/>
              <a:t>irAE</a:t>
            </a:r>
            <a:r>
              <a:rPr lang="en-US" dirty="0"/>
              <a:t> group in myocarditis dataset CD4 Ts, lower in no </a:t>
            </a:r>
            <a:r>
              <a:rPr lang="en-US" dirty="0" err="1"/>
              <a:t>irAE</a:t>
            </a:r>
            <a:r>
              <a:rPr lang="en-US" dirty="0"/>
              <a:t> group in colitis dataset CD4 Ts…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3333FF-7FC9-625A-54C7-3DD46FA3DB3B}"/>
              </a:ext>
            </a:extLst>
          </p:cNvPr>
          <p:cNvSpPr txBox="1"/>
          <p:nvPr/>
        </p:nvSpPr>
        <p:spPr>
          <a:xfrm>
            <a:off x="1859280" y="1897658"/>
            <a:ext cx="229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Myocarditis dataset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C335F2-F2D2-828C-C37A-E24E13038A5E}"/>
              </a:ext>
            </a:extLst>
          </p:cNvPr>
          <p:cNvSpPr txBox="1"/>
          <p:nvPr/>
        </p:nvSpPr>
        <p:spPr>
          <a:xfrm>
            <a:off x="3937533" y="5832917"/>
            <a:ext cx="6348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vertical lines are means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caveat: including both </a:t>
            </a:r>
            <a:r>
              <a:rPr lang="en-US" dirty="0" err="1"/>
              <a:t>intrapatient</a:t>
            </a:r>
            <a:r>
              <a:rPr lang="en-US" dirty="0"/>
              <a:t> &amp; interpatient convergence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7DAEF8-ACAC-CDCE-83DB-BF54627A8045}"/>
              </a:ext>
            </a:extLst>
          </p:cNvPr>
          <p:cNvSpPr txBox="1"/>
          <p:nvPr/>
        </p:nvSpPr>
        <p:spPr>
          <a:xfrm>
            <a:off x="7977153" y="1948458"/>
            <a:ext cx="229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Colitis dataset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F3A814-86E5-2600-FC54-EDCC3F58599C}"/>
              </a:ext>
            </a:extLst>
          </p:cNvPr>
          <p:cNvSpPr txBox="1"/>
          <p:nvPr/>
        </p:nvSpPr>
        <p:spPr>
          <a:xfrm>
            <a:off x="1651531" y="303855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3AD931-9531-4D75-8A78-4DC3062E29B8}"/>
              </a:ext>
            </a:extLst>
          </p:cNvPr>
          <p:cNvSpPr txBox="1"/>
          <p:nvPr/>
        </p:nvSpPr>
        <p:spPr>
          <a:xfrm>
            <a:off x="2725972" y="6497294"/>
            <a:ext cx="7382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Wilcox rank sum test: ****;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&lt; 1e-4, **;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&lt;1e-2, *;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sz="1800" b="0" i="0" u="none" strike="noStrike" dirty="0">
              <a:solidFill>
                <a:srgbClr val="212121"/>
              </a:solidFill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42DD3D-2687-A5B2-2546-7D2D1BAE2514}"/>
              </a:ext>
            </a:extLst>
          </p:cNvPr>
          <p:cNvSpPr txBox="1"/>
          <p:nvPr/>
        </p:nvSpPr>
        <p:spPr>
          <a:xfrm>
            <a:off x="7653987" y="303855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****</a:t>
            </a:r>
          </a:p>
        </p:txBody>
      </p:sp>
    </p:spTree>
    <p:extLst>
      <p:ext uri="{BB962C8B-B14F-4D97-AF65-F5344CB8AC3E}">
        <p14:creationId xmlns:p14="http://schemas.microsoft.com/office/powerpoint/2010/main" val="2124895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21310</TotalTime>
  <Words>1013</Words>
  <Application>Microsoft Macintosh PowerPoint</Application>
  <PresentationFormat>Widescreen</PresentationFormat>
  <Paragraphs>153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Menlo</vt:lpstr>
      <vt:lpstr>Wingdings</vt:lpstr>
      <vt:lpstr>Office Theme</vt:lpstr>
      <vt:lpstr>Weekly meeting</vt:lpstr>
      <vt:lpstr>Outline</vt:lpstr>
      <vt:lpstr>Review of cell type abundance differences in colitis dataset before showing patient bias plots</vt:lpstr>
      <vt:lpstr>Cell type abundance differences in colitis dataset do not seem to be driven by single/few patients</vt:lpstr>
      <vt:lpstr>Colitis dataset: different cell types obscure conclusion comparisons between my mining and their results</vt:lpstr>
      <vt:lpstr>In colitis dataset, junctions of CD4 proliferating cells mostly shared with CD4 TCM, CD8 TEM, CD8 Naïve cells</vt:lpstr>
      <vt:lpstr>In colitis dataset, junctions of CD8 naive cells mostly shared with CD8 TEMs, themselves, CD8 proliferating cells</vt:lpstr>
      <vt:lpstr>Convergence methods</vt:lpstr>
      <vt:lpstr>Convergence higher in no irAE group in myocarditis dataset CD4 Ts, lower in no irAE group in colitis dataset CD4 Ts…</vt:lpstr>
      <vt:lpstr>Given ability of rare clonotypes to drive disease, also investigated non-cumulative clonotype heatmaps</vt:lpstr>
      <vt:lpstr>Conclusions</vt:lpstr>
      <vt:lpstr>Next steps</vt:lpstr>
      <vt:lpstr>Myocarditis paper cell abundance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4519</cp:revision>
  <dcterms:created xsi:type="dcterms:W3CDTF">2023-09-15T17:40:02Z</dcterms:created>
  <dcterms:modified xsi:type="dcterms:W3CDTF">2024-01-16T23:54:43Z</dcterms:modified>
</cp:coreProperties>
</file>

<file path=docProps/thumbnail.jpeg>
</file>